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</p:sldIdLst>
  <p:sldSz cx="14630400" cy="8229600"/>
  <p:notesSz cx="8229600" cy="14630400"/>
  <p:embeddedFontLst>
    <p:embeddedFont>
      <p:font typeface="Brygada 1918" panose="020B0604020202020204" charset="0"/>
      <p:regular r:id="rId30"/>
    </p:embeddedFont>
    <p:embeddedFont>
      <p:font typeface="Brygada 1918 Semi Bold" panose="020B0604020202020204" charset="0"/>
      <p:regular r:id="rId31"/>
    </p:embeddedFont>
    <p:embeddedFont>
      <p:font typeface="Geist" pitchFamily="2" charset="-52"/>
      <p:regular r:id="rId32"/>
      <p:bold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02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Анализ данных онлайн-сервиса Netflix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Глубокое погружение в данные Netflix для выявления ключевых тенденций и поведенческих паттернов пользователей.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6117550"/>
            <a:ext cx="6829674" cy="1663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Исследование выполнил </a:t>
            </a:r>
            <a:r>
              <a:rPr lang="en-US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Герасимчук Олег</a:t>
            </a:r>
            <a:r>
              <a:rPr lang="ru-RU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28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 рамках курса по анализу данных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795695"/>
            <a:ext cx="7575233" cy="1400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Изучение используемых устройств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84" y="2571631"/>
            <a:ext cx="560308" cy="5603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68768" y="2665452"/>
            <a:ext cx="155388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Smart TV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68768" y="3150037"/>
            <a:ext cx="1553885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Основное устройство для просмотра.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806" y="2571631"/>
            <a:ext cx="560308" cy="5603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87190" y="2665452"/>
            <a:ext cx="1553885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Мобильные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87190" y="3500199"/>
            <a:ext cx="1553885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Смартфоны и планшеты для просмотра "на ходу".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1229" y="2571631"/>
            <a:ext cx="560308" cy="5603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05613" y="2665452"/>
            <a:ext cx="1554004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ПК/Ноутбуки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805613" y="3500199"/>
            <a:ext cx="1554004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Использование десктопных устройств.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84" y="5421511"/>
            <a:ext cx="560308" cy="5603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68768" y="5515332"/>
            <a:ext cx="155388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Консоли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68768" y="5999917"/>
            <a:ext cx="1553885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Игровые приставки как платформы.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Обзор пользовательской статистики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Приветствуем, коллеги! Этот доклад предоставит всесторонний анализ нашей пользовательской базы, включая популярность устройств, типы подписок, географическое распределение и динамику доходов.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noFill/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648563"/>
            <a:ext cx="189178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860"/>
            <a:ext cx="6859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Популярность устройств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10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Смартфоны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9175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Самый популярный способ доступа к сервису.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521637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Постоянный рост использования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326737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Доминирование в трафике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00406" y="3010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Планшеты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00406" y="359175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Предпочитаются для домашнего использования.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4200406" y="488453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Удобство просмотра контента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200406" y="568964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Использование на досуге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07022" y="3010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ПК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07022" y="359175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Применение для продуктивности и сложных задач.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607022" y="488453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Высокая точность управления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07022" y="568964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Профессиональные сценарии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013638" y="3010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Smart TV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1013638" y="359175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Растущий сегмент для семейного просмотра.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1013638" y="4521637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Большой экран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013638" y="496383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Совместный просмотр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89168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Изучение типов подписок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206341"/>
            <a:ext cx="13558123" cy="74089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58045" y="8645723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2D311B"/>
          </a:solidFill>
          <a:ln/>
        </p:spPr>
      </p:sp>
      <p:sp>
        <p:nvSpPr>
          <p:cNvPr id="5" name="Text 2"/>
          <p:cNvSpPr/>
          <p:nvPr/>
        </p:nvSpPr>
        <p:spPr>
          <a:xfrm>
            <a:off x="4572119" y="8645723"/>
            <a:ext cx="381714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Basic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878717" y="8645723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68723E"/>
          </a:solidFill>
          <a:ln/>
        </p:spPr>
      </p:sp>
      <p:sp>
        <p:nvSpPr>
          <p:cNvPr id="7" name="Text 4"/>
          <p:cNvSpPr/>
          <p:nvPr/>
        </p:nvSpPr>
        <p:spPr>
          <a:xfrm>
            <a:off x="7092791" y="8645723"/>
            <a:ext cx="658654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Standard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676448" y="8645723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9FAD68"/>
          </a:solidFill>
          <a:ln/>
        </p:spPr>
      </p:sp>
      <p:sp>
        <p:nvSpPr>
          <p:cNvPr id="9" name="Text 6"/>
          <p:cNvSpPr/>
          <p:nvPr/>
        </p:nvSpPr>
        <p:spPr>
          <a:xfrm>
            <a:off x="9890522" y="8645723"/>
            <a:ext cx="666512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Premium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Наглядно демонстрирует распределение наших пользователей по категориям подписок: Basic составляет 45%, Standard – 35%, и Premium – 20%.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4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334" y="605195"/>
            <a:ext cx="7603331" cy="1375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Распространенность подписок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70334" y="2310884"/>
            <a:ext cx="3691652" cy="2901196"/>
          </a:xfrm>
          <a:prstGeom prst="roundRect">
            <a:avLst>
              <a:gd name="adj" fmla="val 11380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982" y="2538532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Basic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7982" y="3014424"/>
            <a:ext cx="3236357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Начальный уровень, широкий охват аудитории.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7982" y="3850838"/>
            <a:ext cx="3236357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Ограниченный функционал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7982" y="4632246"/>
            <a:ext cx="3236357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Привлекательная цена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82014" y="2310884"/>
            <a:ext cx="3691652" cy="2901196"/>
          </a:xfrm>
          <a:prstGeom prst="roundRect">
            <a:avLst>
              <a:gd name="adj" fmla="val 11380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09661" y="2538532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Standard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09661" y="3014424"/>
            <a:ext cx="3236357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Оптимальный баланс цены и возможностей.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09661" y="3850838"/>
            <a:ext cx="3236357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Расширенный контент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09661" y="4280059"/>
            <a:ext cx="3236357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Наиболее популярный выбор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70334" y="5432107"/>
            <a:ext cx="7603331" cy="2196822"/>
          </a:xfrm>
          <a:prstGeom prst="roundRect">
            <a:avLst>
              <a:gd name="adj" fmla="val 15029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7982" y="5659755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Premium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97982" y="6135648"/>
            <a:ext cx="714803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Максимум преимуществ для лояльных пользователей.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97982" y="6619875"/>
            <a:ext cx="714803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Эксклюзивные функции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97982" y="7049095"/>
            <a:ext cx="714803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Высокое качество сервиса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2194"/>
            <a:ext cx="9982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Изучение географии пользователей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24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США: 25% пользователей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Бразилия: 15% пользователей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Индия: 10% пользователей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Германия: 8% пользователей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Великобритания: 7% пользователей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Япония: 6% пользователей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Канада: 5% пользователей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Австралия: 4% пользователей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Франция: 3% пользователей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6504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Мексика: 2% пользователей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596"/>
            <a:ext cx="7174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География пользователей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025973"/>
            <a:ext cx="4221599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025973"/>
            <a:ext cx="4221599" cy="2721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3025973"/>
            <a:ext cx="4221599" cy="27218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1489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Интерактивная карта с точками концентрации пользователей, демонстрирующая их распределение по всему миру.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7698343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Динамика привлечения пользователей</a:t>
            </a:r>
            <a:endParaRPr kumimoji="0" lang="en-US" sz="3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Представляет изменение числа новых пользователей по месяцам, показывая тенденции роста и сезонные колебания.</a:t>
            </a:r>
            <a:endParaRPr kumimoji="0" 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Рост пользователей</a:t>
            </a:r>
            <a:endParaRPr kumimoji="0" lang="en-US" sz="4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60095" y="1710214"/>
            <a:ext cx="1638776" cy="1251347"/>
          </a:xfrm>
          <a:prstGeom prst="roundRect">
            <a:avLst>
              <a:gd name="adj" fmla="val 260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726" y="2145030"/>
            <a:ext cx="305395" cy="3817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6041" y="192738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Год 1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616041" y="2396966"/>
            <a:ext cx="393775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Начальный набор пользователей: 50K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507456" y="2946321"/>
            <a:ext cx="11254264" cy="15240"/>
          </a:xfrm>
          <a:prstGeom prst="roundRect">
            <a:avLst>
              <a:gd name="adj" fmla="val 2137554"/>
            </a:avLst>
          </a:prstGeom>
          <a:solidFill>
            <a:srgbClr val="626C3B"/>
          </a:solidFill>
          <a:ln/>
        </p:spPr>
      </p:sp>
      <p:sp>
        <p:nvSpPr>
          <p:cNvPr id="8" name="Shape 5"/>
          <p:cNvSpPr/>
          <p:nvPr/>
        </p:nvSpPr>
        <p:spPr>
          <a:xfrm>
            <a:off x="760095" y="3070146"/>
            <a:ext cx="3277553" cy="1251347"/>
          </a:xfrm>
          <a:prstGeom prst="roundRect">
            <a:avLst>
              <a:gd name="adj" fmla="val 2603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114" y="3504962"/>
            <a:ext cx="305395" cy="381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54818" y="3287316"/>
            <a:ext cx="2198013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Год 2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254818" y="3756898"/>
            <a:ext cx="2198013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Активный рост: 150K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4146233" y="4306253"/>
            <a:ext cx="9615488" cy="15240"/>
          </a:xfrm>
          <a:prstGeom prst="roundRect">
            <a:avLst>
              <a:gd name="adj" fmla="val 2137554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760095" y="4430078"/>
            <a:ext cx="4916329" cy="1251347"/>
          </a:xfrm>
          <a:prstGeom prst="roundRect">
            <a:avLst>
              <a:gd name="adj" fmla="val 2603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502" y="4864894"/>
            <a:ext cx="305395" cy="38171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93594" y="4647248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Год 3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5893594" y="5116830"/>
            <a:ext cx="402205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Экспоненциальное расширение: 400K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5785009" y="5666184"/>
            <a:ext cx="7976711" cy="15240"/>
          </a:xfrm>
          <a:prstGeom prst="roundRect">
            <a:avLst>
              <a:gd name="adj" fmla="val 2137554"/>
            </a:avLst>
          </a:prstGeom>
          <a:solidFill>
            <a:srgbClr val="E8AF3B"/>
          </a:solidFill>
          <a:ln/>
        </p:spPr>
      </p:sp>
      <p:sp>
        <p:nvSpPr>
          <p:cNvPr id="18" name="Shape 13"/>
          <p:cNvSpPr/>
          <p:nvPr/>
        </p:nvSpPr>
        <p:spPr>
          <a:xfrm>
            <a:off x="760095" y="5790009"/>
            <a:ext cx="6555105" cy="1251347"/>
          </a:xfrm>
          <a:prstGeom prst="roundRect">
            <a:avLst>
              <a:gd name="adj" fmla="val 26033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890" y="6224826"/>
            <a:ext cx="305395" cy="38171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2370" y="6007179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Год 4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7532370" y="6476762"/>
            <a:ext cx="3163967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Глобальное присутствие: 800K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60095" y="7285673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Иллюстрирует нарастание общего числа пользователей по годам, демонстрируя устойчивый рост нашей базы.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8520" y="424815"/>
            <a:ext cx="3846909" cy="480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Выручка сервиса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1518" y="1136333"/>
            <a:ext cx="22860" cy="6003131"/>
          </a:xfrm>
          <a:prstGeom prst="roundRect">
            <a:avLst>
              <a:gd name="adj" fmla="val 100971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861715" y="1297900"/>
            <a:ext cx="461605" cy="22860"/>
          </a:xfrm>
          <a:prstGeom prst="roundRect">
            <a:avLst>
              <a:gd name="adj" fmla="val 1009716"/>
            </a:avLst>
          </a:prstGeom>
          <a:solidFill>
            <a:srgbClr val="7B8554"/>
          </a:solidFill>
          <a:ln/>
        </p:spPr>
      </p:sp>
      <p:sp>
        <p:nvSpPr>
          <p:cNvPr id="6" name="Shape 3"/>
          <p:cNvSpPr/>
          <p:nvPr/>
        </p:nvSpPr>
        <p:spPr>
          <a:xfrm>
            <a:off x="538460" y="1136333"/>
            <a:ext cx="346115" cy="346115"/>
          </a:xfrm>
          <a:prstGeom prst="roundRect">
            <a:avLst>
              <a:gd name="adj" fmla="val 66689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96086" y="1165086"/>
            <a:ext cx="23074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81018" y="1189196"/>
            <a:ext cx="192345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Q1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81018" y="1521976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Стабильный доход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481018" y="1860352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Выручка: $5M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81018" y="2160270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Рост: 5%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61715" y="2875597"/>
            <a:ext cx="461605" cy="22860"/>
          </a:xfrm>
          <a:prstGeom prst="roundRect">
            <a:avLst>
              <a:gd name="adj" fmla="val 1009716"/>
            </a:avLst>
          </a:prstGeom>
          <a:solidFill>
            <a:srgbClr val="9C9247"/>
          </a:solidFill>
          <a:ln/>
        </p:spPr>
      </p:sp>
      <p:sp>
        <p:nvSpPr>
          <p:cNvPr id="13" name="Shape 10"/>
          <p:cNvSpPr/>
          <p:nvPr/>
        </p:nvSpPr>
        <p:spPr>
          <a:xfrm>
            <a:off x="538460" y="2714030"/>
            <a:ext cx="346115" cy="346115"/>
          </a:xfrm>
          <a:prstGeom prst="roundRect">
            <a:avLst>
              <a:gd name="adj" fmla="val 66689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96086" y="2742783"/>
            <a:ext cx="23074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81018" y="2766893"/>
            <a:ext cx="192345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Q2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481018" y="3099673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Небольшой спад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481018" y="3438049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Выручка: $4.8M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481018" y="3737967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Спад: 2%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861715" y="4453295"/>
            <a:ext cx="461605" cy="22860"/>
          </a:xfrm>
          <a:prstGeom prst="roundRect">
            <a:avLst>
              <a:gd name="adj" fmla="val 1009716"/>
            </a:avLst>
          </a:prstGeom>
          <a:solidFill>
            <a:srgbClr val="CE9521"/>
          </a:solidFill>
          <a:ln/>
        </p:spPr>
      </p:sp>
      <p:sp>
        <p:nvSpPr>
          <p:cNvPr id="20" name="Shape 17"/>
          <p:cNvSpPr/>
          <p:nvPr/>
        </p:nvSpPr>
        <p:spPr>
          <a:xfrm>
            <a:off x="538460" y="4291727"/>
            <a:ext cx="346115" cy="346115"/>
          </a:xfrm>
          <a:prstGeom prst="roundRect">
            <a:avLst>
              <a:gd name="adj" fmla="val 66689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96086" y="4320480"/>
            <a:ext cx="23074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481018" y="4344591"/>
            <a:ext cx="192345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Q3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481018" y="4677370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Значительный подъем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481018" y="5015746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Выручка: $6.2M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481018" y="5315664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Рост: 29%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861715" y="6030992"/>
            <a:ext cx="461605" cy="22860"/>
          </a:xfrm>
          <a:prstGeom prst="roundRect">
            <a:avLst>
              <a:gd name="adj" fmla="val 1009716"/>
            </a:avLst>
          </a:prstGeom>
          <a:solidFill>
            <a:srgbClr val="B27733"/>
          </a:solidFill>
          <a:ln/>
        </p:spPr>
      </p:sp>
      <p:sp>
        <p:nvSpPr>
          <p:cNvPr id="27" name="Shape 24"/>
          <p:cNvSpPr/>
          <p:nvPr/>
        </p:nvSpPr>
        <p:spPr>
          <a:xfrm>
            <a:off x="538460" y="5869424"/>
            <a:ext cx="346115" cy="346115"/>
          </a:xfrm>
          <a:prstGeom prst="roundRect">
            <a:avLst>
              <a:gd name="adj" fmla="val 66689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596086" y="5898178"/>
            <a:ext cx="23074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1481018" y="5922288"/>
            <a:ext cx="192345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Q4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1481018" y="6255068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Рекордные показатели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1481018" y="6593443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Выручка: $7M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1481018" y="6893362"/>
            <a:ext cx="7124462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Рост: 13%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538520" y="7312462"/>
            <a:ext cx="8066961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Отображает совокупную выручку по каждому пользователю и временную динамику доходов, подчеркивая квартальные изменения.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7202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Содержание презентации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174319"/>
            <a:ext cx="3136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Введение и источники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Обзор целей проекта и происхождения данных.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Подготовка данных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Методы очистки и трансформации.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943951"/>
            <a:ext cx="3750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Исследовательский анализ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Глубокий анализ пользовательских метрик.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28767"/>
            <a:ext cx="34160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Резюме и рекомендации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Ключевые выводы и дальнейшие шаги.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Анализ Данных Пользователей Netflix: Стратегические Инсайты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Представляем глубокий анализ пользовательских данных Netflix. Мы исследуем ключевые метрики для оптимизации стратегий и повышения лояльности.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10260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Корзины Пользователей по Возрасту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Молодые пользователи (18-24)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491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Часто выбирают базовые подписки.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21612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Активны в социальных сетях.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Взрослые (25-44)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42948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Самая платежеспособная группа.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32928" y="48617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Предпочитают премиум-тарифы.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3713678"/>
            <a:ext cx="34974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Старшее поколение (45+)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2067" y="42948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Ценят стабильность контента.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72067" y="48617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Склонны к долгосрочным подпискам.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6939439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Тип Тарифа и Возраст: Взаимосвязь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243013"/>
            <a:ext cx="13525500" cy="71006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79796" y="8343662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2D311B"/>
          </a:solidFill>
          <a:ln/>
        </p:spPr>
      </p:sp>
      <p:sp>
        <p:nvSpPr>
          <p:cNvPr id="5" name="Text 2"/>
          <p:cNvSpPr/>
          <p:nvPr/>
        </p:nvSpPr>
        <p:spPr>
          <a:xfrm>
            <a:off x="4298513" y="8343662"/>
            <a:ext cx="660797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Базовый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691193" y="8343662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474E2B"/>
          </a:solidFill>
          <a:ln/>
        </p:spPr>
      </p:sp>
      <p:sp>
        <p:nvSpPr>
          <p:cNvPr id="7" name="Text 4"/>
          <p:cNvSpPr/>
          <p:nvPr/>
        </p:nvSpPr>
        <p:spPr>
          <a:xfrm>
            <a:off x="6909911" y="8343662"/>
            <a:ext cx="1029057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Стандартный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670971" y="8343662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616B3A"/>
          </a:solidFill>
          <a:ln/>
        </p:spPr>
      </p:sp>
      <p:sp>
        <p:nvSpPr>
          <p:cNvPr id="9" name="Text 6"/>
          <p:cNvSpPr/>
          <p:nvPr/>
        </p:nvSpPr>
        <p:spPr>
          <a:xfrm>
            <a:off x="9889688" y="8343662"/>
            <a:ext cx="719018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Премиум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График показывает, что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премиум-подписки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популярны у пользователей от 35 лет.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Молодежь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предпочитает базовые тарифы.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91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Тип Тарифа и Страна: Географическое Влияние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506861"/>
            <a:ext cx="7556421" cy="3992642"/>
          </a:xfrm>
          <a:prstGeom prst="roundRect">
            <a:avLst>
              <a:gd name="adj" fmla="val 852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51448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265818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Страна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8403908" y="265818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Базовый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9143" y="2658189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Стандартный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174379" y="265818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Премиум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7810" y="352770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367141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США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403908" y="367141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15%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89143" y="367141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40%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174379" y="367141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45%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87810" y="417802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432173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Европа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403908" y="432173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20%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289143" y="432173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50%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2174379" y="432173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30%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287810" y="482834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862" y="497205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Азия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403908" y="497205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35%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289143" y="497205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40%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2174379" y="497205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25%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6287810" y="547866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514862" y="5622369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Латинская Америка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403908" y="562236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45%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10289143" y="562236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35%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12174379" y="562236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20%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6280190" y="67546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США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доминируют премиум-тарифы. В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Азии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и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Латинской Америке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популярнее базовые.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395" y="539353"/>
            <a:ext cx="10179129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Процентное Распределение по Подпискам</a:t>
            </a:r>
            <a:endParaRPr kumimoji="0" lang="en-US" sz="3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17" y="3487936"/>
            <a:ext cx="7954447" cy="79544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66285" y="5766792"/>
            <a:ext cx="330875" cy="413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17" y="3487936"/>
            <a:ext cx="7954447" cy="79544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9584" y="4275415"/>
            <a:ext cx="330875" cy="413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917" y="3487936"/>
            <a:ext cx="7954447" cy="79544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32764" y="5766792"/>
            <a:ext cx="330875" cy="413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686395" y="7685723"/>
            <a:ext cx="1325760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Стандартная подписка лидирует, за ней следуют базовые и премиум-тарифы, почти равные по доле.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749028" y="2737485"/>
            <a:ext cx="2097643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Базовый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749028" y="3161467"/>
            <a:ext cx="209764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28% пользователей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749028" y="3592830"/>
            <a:ext cx="209764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Бюджетный выбор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749028" y="3975140"/>
            <a:ext cx="209764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Часто у молодых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142196" y="1544360"/>
            <a:ext cx="234588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Стандартный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142196" y="1968341"/>
            <a:ext cx="2345888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42% пользователей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142196" y="2399705"/>
            <a:ext cx="2345888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Оптимальный баланс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6142196" y="2782014"/>
            <a:ext cx="2345888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Самый популярный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10606445" y="2737485"/>
            <a:ext cx="24516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Премиум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10296168" y="3161467"/>
            <a:ext cx="307228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30% пользователей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10296168" y="3592830"/>
            <a:ext cx="307228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Высокое качество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10296168" y="3975140"/>
            <a:ext cx="307228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Старшие возрастные группы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462" y="594717"/>
            <a:ext cx="7777877" cy="1219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Заключение: Выводы и Перспективы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462" y="2107049"/>
            <a:ext cx="975717" cy="11709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7834" y="2302193"/>
            <a:ext cx="246816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Инсайты по доходам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37834" y="2724150"/>
            <a:ext cx="650950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Выявлены ключевые группы для максимальной прибыли.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462" y="3278029"/>
            <a:ext cx="975717" cy="11709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7834" y="3473172"/>
            <a:ext cx="444960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Улучшение пользовательского опыта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37834" y="3895130"/>
            <a:ext cx="650950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Персонализация предложений для повышения лояльности.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462" y="4449008"/>
            <a:ext cx="975717" cy="11709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7834" y="4644152"/>
            <a:ext cx="334208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Оптимизация предложений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37834" y="5066109"/>
            <a:ext cx="650950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Разработка тарифов и контента под нужды сегментов.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462" y="5619988"/>
            <a:ext cx="975717" cy="11709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7834" y="5815132"/>
            <a:ext cx="264402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Дальнейшее развитие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37834" y="6237089"/>
            <a:ext cx="650950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Непрерывный анализ и адаптация стратегий.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9"/>
          <p:cNvSpPr/>
          <p:nvPr/>
        </p:nvSpPr>
        <p:spPr>
          <a:xfrm>
            <a:off x="6169462" y="7010519"/>
            <a:ext cx="7777877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Детальный анализ данных позволяет Netflix принимать обоснованные решения, оптимизировать бизнес-процессы и обеспечивать устойчивый рост.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918448"/>
            <a:ext cx="6354247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Резюме и Рекомендации</a:t>
            </a:r>
            <a:endParaRPr kumimoji="0" lang="en-US" sz="4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9735" y="1895832"/>
            <a:ext cx="475536" cy="475536"/>
          </a:xfrm>
          <a:prstGeom prst="roundRect">
            <a:avLst>
              <a:gd name="adj" fmla="val 6667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31" y="1935480"/>
            <a:ext cx="316944" cy="3962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26607" y="196846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Целевой маркетинг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26607" y="2425422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Нацеливание на платежеспособную группу (25-44 года) для премиум-подписок.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739735" y="3524369"/>
            <a:ext cx="475536" cy="475536"/>
          </a:xfrm>
          <a:prstGeom prst="roundRect">
            <a:avLst>
              <a:gd name="adj" fmla="val 66672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31" y="3564017"/>
            <a:ext cx="316944" cy="3962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6607" y="359699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Ценовая стратегия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26607" y="4053959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Разработать привлекательные базовые тарифы для молодых пользователей и развивающихся рынков.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39735" y="5152906"/>
            <a:ext cx="475536" cy="475536"/>
          </a:xfrm>
          <a:prstGeom prst="roundRect">
            <a:avLst>
              <a:gd name="adj" fmla="val 66672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31" y="5192554"/>
            <a:ext cx="316944" cy="3962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26607" y="5225534"/>
            <a:ext cx="350996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Географическая адаптация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426607" y="5682496"/>
            <a:ext cx="69776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Учитывать региональные предпочтения при продвижении тарифов.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739735" y="6443305"/>
            <a:ext cx="475536" cy="475536"/>
          </a:xfrm>
          <a:prstGeom prst="roundRect">
            <a:avLst>
              <a:gd name="adj" fmla="val 66672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31" y="6482953"/>
            <a:ext cx="316944" cy="39624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26607" y="6515933"/>
            <a:ext cx="286928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Контентная стратегия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1426607" y="6972895"/>
            <a:ext cx="69776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Разнообразить контент для удержания разных возрастных групп.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7519"/>
            <a:ext cx="10302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Заключение: Выводы и Перспективы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699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Мы успешно проанализировали пользовательские данные Netflix. Полученные инсайты помогут оптимизировать стратегии. Это открывает новые возможности для роста.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0530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579" y="3385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Олег Герасимчук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87579" y="3875961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Эксперт по анализу данных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3213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7579" y="4827151"/>
            <a:ext cx="3282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Свяжитесь по телефону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5"/>
          <p:cNvSpPr/>
          <p:nvPr/>
        </p:nvSpPr>
        <p:spPr>
          <a:xfrm>
            <a:off x="1587579" y="5317569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+7 905 319 25 93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7374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7579" y="6268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Напишите на почту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587579" y="6759178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olegavsim@gmail.com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Введение: Цели и структура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Цель проекта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Определить факторы, влияющие на вовлеченность пользователей и выручку.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Методология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Использование статистического анализа и визуализации данных.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Структура анализа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От источников до конкретных выводов и рекомендаций.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92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Источники данных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Kaggle Datasets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36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Общедоступные наборы данных о пользователях и контенте Netflix.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5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Демографические данные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Поведенческие паттерны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Внутренние БД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361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Агрегированные и анонимизированные данные Netflix.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030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Метрики выручки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452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Детали подписок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01478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Предварительная обработка данных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Очистка данных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51361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Удаление дубликатов и некорректных записей.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58"/>
            </a:avLst>
          </a:prstGeom>
          <a:solidFill>
            <a:srgbClr val="626C3B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Нормализация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449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Приведение данных к единому формату.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58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Объединение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47755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Соединение данных из разных источников.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02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Изучение возраста пользователей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7996"/>
            <a:ext cx="3664863" cy="2402324"/>
          </a:xfrm>
          <a:prstGeom prst="roundRect">
            <a:avLst>
              <a:gd name="adj" fmla="val 1416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24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Расчет среднего возраста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09717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Использование агрегатных функций для общей метрики.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7996"/>
            <a:ext cx="3664863" cy="2402324"/>
          </a:xfrm>
          <a:prstGeom prst="roundRect">
            <a:avLst>
              <a:gd name="adj" fmla="val 1416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24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Гистограмма распределения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09717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Визуализация возрастных групп пользователей Netflix.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1568"/>
            <a:ext cx="3070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Выявление сегментов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19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Определение ключевых возрастных аудиторий.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20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Средний возраст пользователей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69763"/>
            <a:ext cx="7556421" cy="3266837"/>
          </a:xfrm>
          <a:prstGeom prst="roundRect">
            <a:avLst>
              <a:gd name="adj" fmla="val 104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87738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02109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18-24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02109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02109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25%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52770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6714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25-34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67141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29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6714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35%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17802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32173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35-44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32173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39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32173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20%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82834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497205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45-54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497205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49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497205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10%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547866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562236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55+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562236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62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562236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10%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6280190" y="63917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Наибольшая доля пользователей приходится на возрастные группы 25-34 лет.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3221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Изучение пола пользователей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Женщины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Доля женской аудитории.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33" y="4496633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Мужчины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44269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Доля мужской аудитории.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478649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Не указано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713809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Процент пользователей, не указавших пол.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230" y="5514618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078" y="343376"/>
            <a:ext cx="3122176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Соотношение полов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37078" y="983217"/>
            <a:ext cx="13756243" cy="733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Анализ распределения пользователей по полу выявил ключевые демографические особенности, </a:t>
            </a:r>
            <a:endParaRPr lang="ru-RU" sz="2000" dirty="0">
              <a:solidFill>
                <a:srgbClr val="403011"/>
              </a:solidFill>
              <a:latin typeface="Brygada 1918" pitchFamily="34" charset="0"/>
              <a:ea typeface="Brygada 1918" pitchFamily="34" charset="-122"/>
              <a:cs typeface="Brygada 1918" pitchFamily="34" charset="-120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которые необходимо учитывать при формировании контентной и маркетинговой стратегии Netflix</a:t>
            </a:r>
            <a:r>
              <a:rPr lang="en-US" sz="9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78" y="1323499"/>
            <a:ext cx="13756243" cy="754820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099798" y="8902184"/>
            <a:ext cx="124778" cy="124778"/>
          </a:xfrm>
          <a:prstGeom prst="roundRect">
            <a:avLst>
              <a:gd name="adj" fmla="val 14656"/>
            </a:avLst>
          </a:prstGeom>
          <a:solidFill>
            <a:srgbClr val="2D311B"/>
          </a:solidFill>
          <a:ln/>
        </p:spPr>
      </p:sp>
      <p:sp>
        <p:nvSpPr>
          <p:cNvPr id="6" name="Text 3"/>
          <p:cNvSpPr/>
          <p:nvPr/>
        </p:nvSpPr>
        <p:spPr>
          <a:xfrm>
            <a:off x="4285536" y="8902184"/>
            <a:ext cx="635318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Женщины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6920151" y="8902184"/>
            <a:ext cx="124778" cy="124778"/>
          </a:xfrm>
          <a:prstGeom prst="roundRect">
            <a:avLst>
              <a:gd name="adj" fmla="val 14656"/>
            </a:avLst>
          </a:prstGeom>
          <a:solidFill>
            <a:srgbClr val="68723E"/>
          </a:solidFill>
          <a:ln/>
        </p:spPr>
      </p:sp>
      <p:sp>
        <p:nvSpPr>
          <p:cNvPr id="8" name="Text 5"/>
          <p:cNvSpPr/>
          <p:nvPr/>
        </p:nvSpPr>
        <p:spPr>
          <a:xfrm>
            <a:off x="7105888" y="8902184"/>
            <a:ext cx="604242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Мужчины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9709428" y="8902184"/>
            <a:ext cx="124778" cy="124778"/>
          </a:xfrm>
          <a:prstGeom prst="roundRect">
            <a:avLst>
              <a:gd name="adj" fmla="val 14656"/>
            </a:avLst>
          </a:prstGeom>
          <a:solidFill>
            <a:srgbClr val="9FAD68"/>
          </a:solidFill>
          <a:ln/>
        </p:spPr>
      </p:sp>
      <p:sp>
        <p:nvSpPr>
          <p:cNvPr id="10" name="Text 7"/>
          <p:cNvSpPr/>
          <p:nvPr/>
        </p:nvSpPr>
        <p:spPr>
          <a:xfrm>
            <a:off x="9895165" y="8902184"/>
            <a:ext cx="666750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Не указано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437078" y="9167455"/>
            <a:ext cx="13756243" cy="599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Как видно из диаграммы, женская аудитория составляет большинство пользователей Netflix, достигая 55%. Это указывает на преобладание женщин среди активных подписчиков, что является важным фактором для формирования контентной стратегии и выбора жанров. Мужская аудитория составляет 42%, а 3% пользователей предпочли не указывать свой пол. Понимание этого соотношения позволяет точнее адаптировать предложения по контенту и рекламные кампании для каждой группы, максимизируя вовлеченность.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1089</Words>
  <Application>Microsoft Office PowerPoint</Application>
  <PresentationFormat>Произвольный</PresentationFormat>
  <Paragraphs>281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Calibri</vt:lpstr>
      <vt:lpstr>Aptos</vt:lpstr>
      <vt:lpstr>Brygada 1918</vt:lpstr>
      <vt:lpstr>Geist</vt:lpstr>
      <vt:lpstr>Brygada 1918 Semi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Олег Герасимчук</cp:lastModifiedBy>
  <cp:revision>2</cp:revision>
  <dcterms:created xsi:type="dcterms:W3CDTF">2025-05-31T05:03:09Z</dcterms:created>
  <dcterms:modified xsi:type="dcterms:W3CDTF">2025-05-31T05:45:29Z</dcterms:modified>
</cp:coreProperties>
</file>